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2" r:id="rId5"/>
  </p:sldIdLst>
  <p:sldSz cx="7200900" cy="10333038"/>
  <p:notesSz cx="6737350" cy="986948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guide id="3" pos="136">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6E8433-2769-4CB9-8954-ECA99E27412C}" name="葛西 万由(KASAI Mayu)" initials="葛西" userId="S::kasai.mayu.88h@cfa.go.jp::1e484699-aec8-4a4a-90f0-145ea3d7d9a7" providerId="AD"/>
  <p188:author id="{C43E10E5-F4DE-B4DF-238B-1A3306556637}" name="渡辺 はづき(WATANABE Hazuki)" initials="渡辺" userId="S::watanabe.hazuki.h43@cfa.go.jp::a3b7e3ce-a6d8-47c0-9b2f-03c6d56750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CCFF"/>
    <a:srgbClr val="FF66FF"/>
    <a:srgbClr val="CCFF99"/>
    <a:srgbClr val="33CC33"/>
    <a:srgbClr val="47D147"/>
    <a:srgbClr val="CCFFCC"/>
    <a:srgbClr val="0070C0"/>
    <a:srgbClr val="0080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5" autoAdjust="0"/>
    <p:restoredTop sz="96067" autoAdjust="0"/>
  </p:normalViewPr>
  <p:slideViewPr>
    <p:cSldViewPr>
      <p:cViewPr varScale="1">
        <p:scale>
          <a:sx n="77" d="100"/>
          <a:sy n="77" d="100"/>
        </p:scale>
        <p:origin x="3606" y="108"/>
      </p:cViewPr>
      <p:guideLst>
        <p:guide orient="horz" pos="3255"/>
        <p:guide pos="4400"/>
        <p:guide pos="13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樋渡 大和(HIWATASHI Yamato)" userId="fc7f5dc7-9d4b-4080-857a-0965c9b2ea6c" providerId="ADAL" clId="{241901E9-BF28-4B02-B26F-712B2738C166}"/>
    <pc:docChg chg="undo custSel delSld modSld">
      <pc:chgData name="樋渡 大和(HIWATASHI Yamato)" userId="fc7f5dc7-9d4b-4080-857a-0965c9b2ea6c" providerId="ADAL" clId="{241901E9-BF28-4B02-B26F-712B2738C166}" dt="2024-07-31T04:19:42.154" v="18" actId="207"/>
      <pc:docMkLst>
        <pc:docMk/>
      </pc:docMkLst>
      <pc:sldChg chg="del">
        <pc:chgData name="樋渡 大和(HIWATASHI Yamato)" userId="fc7f5dc7-9d4b-4080-857a-0965c9b2ea6c" providerId="ADAL" clId="{241901E9-BF28-4B02-B26F-712B2738C166}" dt="2024-07-29T04:23:08.778" v="0" actId="47"/>
        <pc:sldMkLst>
          <pc:docMk/>
          <pc:sldMk cId="2351750305" sldId="270"/>
        </pc:sldMkLst>
      </pc:sldChg>
      <pc:sldChg chg="modSp mod">
        <pc:chgData name="樋渡 大和(HIWATASHI Yamato)" userId="fc7f5dc7-9d4b-4080-857a-0965c9b2ea6c" providerId="ADAL" clId="{241901E9-BF28-4B02-B26F-712B2738C166}" dt="2024-07-31T04:19:42.154" v="18" actId="207"/>
        <pc:sldMkLst>
          <pc:docMk/>
          <pc:sldMk cId="1409927084" sldId="272"/>
        </pc:sldMkLst>
        <pc:spChg chg="mod">
          <ac:chgData name="樋渡 大和(HIWATASHI Yamato)" userId="fc7f5dc7-9d4b-4080-857a-0965c9b2ea6c" providerId="ADAL" clId="{241901E9-BF28-4B02-B26F-712B2738C166}" dt="2024-07-31T02:01:09.960" v="7" actId="20577"/>
          <ac:spMkLst>
            <pc:docMk/>
            <pc:sldMk cId="1409927084" sldId="272"/>
            <ac:spMk id="4" creationId="{C88E8275-4E6D-8E65-E7CA-A17A13678CD6}"/>
          </ac:spMkLst>
        </pc:spChg>
        <pc:graphicFrameChg chg="modGraphic">
          <ac:chgData name="樋渡 大和(HIWATASHI Yamato)" userId="fc7f5dc7-9d4b-4080-857a-0965c9b2ea6c" providerId="ADAL" clId="{241901E9-BF28-4B02-B26F-712B2738C166}" dt="2024-07-31T04:19:42.154" v="18" actId="207"/>
          <ac:graphicFrameMkLst>
            <pc:docMk/>
            <pc:sldMk cId="1409927084" sldId="272"/>
            <ac:graphicFrameMk id="7" creationId="{C0B3B486-2E35-3814-30F0-A75679DD71E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309" cy="493396"/>
          </a:xfrm>
          <a:prstGeom prst="rect">
            <a:avLst/>
          </a:prstGeom>
        </p:spPr>
        <p:txBody>
          <a:bodyPr vert="horz" lIns="90672" tIns="45336" rIns="90672" bIns="4533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471" y="0"/>
            <a:ext cx="2919309" cy="493396"/>
          </a:xfrm>
          <a:prstGeom prst="rect">
            <a:avLst/>
          </a:prstGeom>
        </p:spPr>
        <p:txBody>
          <a:bodyPr vert="horz" lIns="90672" tIns="45336" rIns="90672" bIns="45336" rtlCol="0"/>
          <a:lstStyle>
            <a:lvl1pPr algn="r">
              <a:defRPr sz="1200"/>
            </a:lvl1pPr>
          </a:lstStyle>
          <a:p>
            <a:fld id="{3AC40795-6967-4EF3-A722-FF9414F29A16}" type="datetimeFigureOut">
              <a:rPr kumimoji="1" lang="ja-JP" altLang="en-US" smtClean="0"/>
              <a:t>2024/9/9</a:t>
            </a:fld>
            <a:endParaRPr kumimoji="1" lang="ja-JP" altLang="en-US"/>
          </a:p>
        </p:txBody>
      </p:sp>
      <p:sp>
        <p:nvSpPr>
          <p:cNvPr id="4" name="スライド イメージ プレースホルダー 3"/>
          <p:cNvSpPr>
            <a:spLocks noGrp="1" noRot="1" noChangeAspect="1"/>
          </p:cNvSpPr>
          <p:nvPr>
            <p:ph type="sldImg" idx="2"/>
          </p:nvPr>
        </p:nvSpPr>
        <p:spPr>
          <a:xfrm>
            <a:off x="2081213" y="741363"/>
            <a:ext cx="2574925" cy="3698875"/>
          </a:xfrm>
          <a:prstGeom prst="rect">
            <a:avLst/>
          </a:prstGeom>
          <a:noFill/>
          <a:ln w="12700">
            <a:solidFill>
              <a:prstClr val="black"/>
            </a:solidFill>
          </a:ln>
        </p:spPr>
        <p:txBody>
          <a:bodyPr vert="horz" lIns="90672" tIns="45336" rIns="90672" bIns="45336" rtlCol="0" anchor="ctr"/>
          <a:lstStyle/>
          <a:p>
            <a:endParaRPr lang="ja-JP" altLang="en-US"/>
          </a:p>
        </p:txBody>
      </p:sp>
      <p:sp>
        <p:nvSpPr>
          <p:cNvPr id="5" name="ノート プレースホルダー 4"/>
          <p:cNvSpPr>
            <a:spLocks noGrp="1"/>
          </p:cNvSpPr>
          <p:nvPr>
            <p:ph type="body" sz="quarter" idx="3"/>
          </p:nvPr>
        </p:nvSpPr>
        <p:spPr>
          <a:xfrm>
            <a:off x="674050" y="4688046"/>
            <a:ext cx="5389252" cy="4440561"/>
          </a:xfrm>
          <a:prstGeom prst="rect">
            <a:avLst/>
          </a:prstGeom>
        </p:spPr>
        <p:txBody>
          <a:bodyPr vert="horz" lIns="90672" tIns="45336" rIns="90672" bIns="4533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517"/>
            <a:ext cx="2919309" cy="493395"/>
          </a:xfrm>
          <a:prstGeom prst="rect">
            <a:avLst/>
          </a:prstGeom>
        </p:spPr>
        <p:txBody>
          <a:bodyPr vert="horz" lIns="90672" tIns="45336" rIns="90672" bIns="4533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471" y="9374517"/>
            <a:ext cx="2919309" cy="493395"/>
          </a:xfrm>
          <a:prstGeom prst="rect">
            <a:avLst/>
          </a:prstGeom>
        </p:spPr>
        <p:txBody>
          <a:bodyPr vert="horz" lIns="90672" tIns="45336" rIns="90672" bIns="45336"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a:t>マスタ タイトルの書式設定</a:t>
            </a:r>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a:t>マスタ タイトルの書式設定</a:t>
            </a:r>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2024/9/9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2024/9/9</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a:extLst>
              <a:ext uri="{FF2B5EF4-FFF2-40B4-BE49-F238E27FC236}">
                <a16:creationId xmlns:a16="http://schemas.microsoft.com/office/drawing/2014/main" id="{1EC92919-7BC8-F64C-BEC9-47D9C502DD0A}"/>
              </a:ext>
            </a:extLst>
          </p:cNvPr>
          <p:cNvSpPr/>
          <p:nvPr/>
        </p:nvSpPr>
        <p:spPr>
          <a:xfrm>
            <a:off x="-3177" y="476583"/>
            <a:ext cx="7200900" cy="535792"/>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 name="タイトル 1">
            <a:extLst>
              <a:ext uri="{FF2B5EF4-FFF2-40B4-BE49-F238E27FC236}">
                <a16:creationId xmlns:a16="http://schemas.microsoft.com/office/drawing/2014/main" id="{D71A0F57-EFB4-91B8-192B-6AE7653BCA33}"/>
              </a:ext>
            </a:extLst>
          </p:cNvPr>
          <p:cNvSpPr>
            <a:spLocks noGrp="1"/>
          </p:cNvSpPr>
          <p:nvPr>
            <p:ph type="title"/>
          </p:nvPr>
        </p:nvSpPr>
        <p:spPr>
          <a:xfrm>
            <a:off x="0" y="485999"/>
            <a:ext cx="7200900" cy="527969"/>
          </a:xfrm>
          <a:solidFill>
            <a:srgbClr val="FFC000"/>
          </a:solidFill>
        </p:spPr>
        <p:txBody>
          <a:bodyPr>
            <a:normAutofit fontScale="90000"/>
          </a:bodyPr>
          <a:lstStyle/>
          <a:p>
            <a:r>
              <a:rPr kumimoji="1" lang="ja-JP" altLang="en-US" sz="3200" b="1" dirty="0">
                <a:solidFill>
                  <a:schemeClr val="bg1"/>
                </a:solidFill>
                <a:latin typeface="メイリオ" panose="020B0604030504040204" pitchFamily="50" charset="-128"/>
                <a:ea typeface="メイリオ" panose="020B0604030504040204" pitchFamily="50" charset="-128"/>
              </a:rPr>
              <a:t>「児童扶養手当」に関する大切なお知らせ</a:t>
            </a:r>
          </a:p>
        </p:txBody>
      </p:sp>
      <p:sp>
        <p:nvSpPr>
          <p:cNvPr id="3" name="コンテンツ プレースホルダー 2">
            <a:extLst>
              <a:ext uri="{FF2B5EF4-FFF2-40B4-BE49-F238E27FC236}">
                <a16:creationId xmlns:a16="http://schemas.microsoft.com/office/drawing/2014/main" id="{4C074948-DB8D-5A0E-8E2B-48E1AC630D0E}"/>
              </a:ext>
            </a:extLst>
          </p:cNvPr>
          <p:cNvSpPr>
            <a:spLocks noGrp="1"/>
          </p:cNvSpPr>
          <p:nvPr>
            <p:ph idx="1"/>
          </p:nvPr>
        </p:nvSpPr>
        <p:spPr>
          <a:xfrm>
            <a:off x="0" y="1926159"/>
            <a:ext cx="7200900" cy="8406879"/>
          </a:xfrm>
        </p:spPr>
        <p:txBody>
          <a:bodyPr>
            <a:normAutofit fontScale="92500" lnSpcReduction="10000"/>
          </a:bodyPr>
          <a:lstStyle/>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ja-JP" altLang="en-US"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kumimoji="1" lang="en-US" altLang="ja-JP" dirty="0">
              <a:latin typeface="メイリオ" panose="020B0604030504040204" pitchFamily="50" charset="-128"/>
              <a:ea typeface="メイリオ" panose="020B0604030504040204" pitchFamily="50" charset="-128"/>
            </a:endParaRPr>
          </a:p>
          <a:p>
            <a:pPr marL="0" indent="0">
              <a:buNone/>
            </a:pPr>
            <a:endParaRPr kumimoji="1" lang="en-US" altLang="ja-JP" dirty="0" smtClean="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kumimoji="1" lang="en-US" altLang="ja-JP" dirty="0" smtClean="0">
              <a:latin typeface="メイリオ" panose="020B0604030504040204" pitchFamily="50" charset="-128"/>
              <a:ea typeface="メイリオ" panose="020B0604030504040204" pitchFamily="50" charset="-128"/>
            </a:endParaRPr>
          </a:p>
          <a:p>
            <a:pPr marL="0" indent="0">
              <a:buNone/>
            </a:pPr>
            <a:endParaRPr lang="en-US" altLang="ja-JP" sz="1050" dirty="0" smtClean="0">
              <a:latin typeface="メイリオ" panose="020B0604030504040204" pitchFamily="50" charset="-128"/>
              <a:ea typeface="メイリオ" panose="020B0604030504040204" pitchFamily="50" charset="-128"/>
            </a:endParaRPr>
          </a:p>
          <a:p>
            <a:pPr marL="0" indent="0">
              <a:buNone/>
            </a:pPr>
            <a:r>
              <a:rPr lang="ja-JP" altLang="en-US" sz="1050" dirty="0" smtClean="0">
                <a:latin typeface="メイリオ" panose="020B0604030504040204" pitchFamily="50" charset="-128"/>
                <a:ea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問合せ先</a:t>
            </a:r>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　子育て・こども課　こども未来係　☎内線 </a:t>
            </a:r>
            <a:r>
              <a:rPr lang="en-US" altLang="ja-JP" sz="1050" smtClean="0">
                <a:latin typeface="メイリオ" panose="020B0604030504040204" pitchFamily="50" charset="-128"/>
                <a:ea typeface="メイリオ" panose="020B0604030504040204" pitchFamily="50" charset="-128"/>
              </a:rPr>
              <a:t>167</a:t>
            </a:r>
            <a:endParaRPr kumimoji="1" lang="en-US" altLang="ja-JP"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21734B70-897A-97FD-74C6-4926AB2ACDE4}"/>
              </a:ext>
            </a:extLst>
          </p:cNvPr>
          <p:cNvSpPr txBox="1"/>
          <p:nvPr/>
        </p:nvSpPr>
        <p:spPr>
          <a:xfrm>
            <a:off x="154732" y="204559"/>
            <a:ext cx="3661742"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ひとり親家庭等のみなさまへ</a:t>
            </a:r>
          </a:p>
        </p:txBody>
      </p:sp>
      <p:graphicFrame>
        <p:nvGraphicFramePr>
          <p:cNvPr id="7" name="表 6">
            <a:extLst>
              <a:ext uri="{FF2B5EF4-FFF2-40B4-BE49-F238E27FC236}">
                <a16:creationId xmlns:a16="http://schemas.microsoft.com/office/drawing/2014/main" id="{C0B3B486-2E35-3814-30F0-A75679DD71E1}"/>
              </a:ext>
            </a:extLst>
          </p:cNvPr>
          <p:cNvGraphicFramePr>
            <a:graphicFrameLocks noGrp="1"/>
          </p:cNvGraphicFramePr>
          <p:nvPr>
            <p:extLst>
              <p:ext uri="{D42A27DB-BD31-4B8C-83A1-F6EECF244321}">
                <p14:modId xmlns:p14="http://schemas.microsoft.com/office/powerpoint/2010/main" val="1321384628"/>
              </p:ext>
            </p:extLst>
          </p:nvPr>
        </p:nvGraphicFramePr>
        <p:xfrm>
          <a:off x="137628" y="3396234"/>
          <a:ext cx="6925643" cy="2986035"/>
        </p:xfrm>
        <a:graphic>
          <a:graphicData uri="http://schemas.openxmlformats.org/drawingml/2006/table">
            <a:tbl>
              <a:tblPr firstRow="1" bandRow="1">
                <a:tableStyleId>{5C22544A-7EE6-4342-B048-85BDC9FD1C3A}</a:tableStyleId>
              </a:tblPr>
              <a:tblGrid>
                <a:gridCol w="594745">
                  <a:extLst>
                    <a:ext uri="{9D8B030D-6E8A-4147-A177-3AD203B41FA5}">
                      <a16:colId xmlns:a16="http://schemas.microsoft.com/office/drawing/2014/main" val="1103967521"/>
                    </a:ext>
                  </a:extLst>
                </a:gridCol>
                <a:gridCol w="741256">
                  <a:extLst>
                    <a:ext uri="{9D8B030D-6E8A-4147-A177-3AD203B41FA5}">
                      <a16:colId xmlns:a16="http://schemas.microsoft.com/office/drawing/2014/main" val="3825633969"/>
                    </a:ext>
                  </a:extLst>
                </a:gridCol>
                <a:gridCol w="792909">
                  <a:extLst>
                    <a:ext uri="{9D8B030D-6E8A-4147-A177-3AD203B41FA5}">
                      <a16:colId xmlns:a16="http://schemas.microsoft.com/office/drawing/2014/main" val="84345782"/>
                    </a:ext>
                  </a:extLst>
                </a:gridCol>
                <a:gridCol w="789801">
                  <a:extLst>
                    <a:ext uri="{9D8B030D-6E8A-4147-A177-3AD203B41FA5}">
                      <a16:colId xmlns:a16="http://schemas.microsoft.com/office/drawing/2014/main" val="327325028"/>
                    </a:ext>
                  </a:extLst>
                </a:gridCol>
                <a:gridCol w="784053">
                  <a:extLst>
                    <a:ext uri="{9D8B030D-6E8A-4147-A177-3AD203B41FA5}">
                      <a16:colId xmlns:a16="http://schemas.microsoft.com/office/drawing/2014/main" val="3909009911"/>
                    </a:ext>
                  </a:extLst>
                </a:gridCol>
                <a:gridCol w="807967">
                  <a:extLst>
                    <a:ext uri="{9D8B030D-6E8A-4147-A177-3AD203B41FA5}">
                      <a16:colId xmlns:a16="http://schemas.microsoft.com/office/drawing/2014/main" val="1299938763"/>
                    </a:ext>
                  </a:extLst>
                </a:gridCol>
                <a:gridCol w="796010">
                  <a:extLst>
                    <a:ext uri="{9D8B030D-6E8A-4147-A177-3AD203B41FA5}">
                      <a16:colId xmlns:a16="http://schemas.microsoft.com/office/drawing/2014/main" val="2858550594"/>
                    </a:ext>
                  </a:extLst>
                </a:gridCol>
                <a:gridCol w="796010">
                  <a:extLst>
                    <a:ext uri="{9D8B030D-6E8A-4147-A177-3AD203B41FA5}">
                      <a16:colId xmlns:a16="http://schemas.microsoft.com/office/drawing/2014/main" val="1762050449"/>
                    </a:ext>
                  </a:extLst>
                </a:gridCol>
                <a:gridCol w="822892">
                  <a:extLst>
                    <a:ext uri="{9D8B030D-6E8A-4147-A177-3AD203B41FA5}">
                      <a16:colId xmlns:a16="http://schemas.microsoft.com/office/drawing/2014/main" val="3255682919"/>
                    </a:ext>
                  </a:extLst>
                </a:gridCol>
              </a:tblGrid>
              <a:tr h="399945">
                <a:tc gridSpan="5">
                  <a:txBody>
                    <a:bodyP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全部支給となる所得限度額</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gn="ctr"/>
                      <a:r>
                        <a:rPr kumimoji="1" lang="ja-JP" altLang="en-US" sz="900" b="0" dirty="0">
                          <a:solidFill>
                            <a:schemeClr val="tx1"/>
                          </a:solidFill>
                          <a:latin typeface="メイリオ" panose="020B0604030504040204" pitchFamily="50" charset="-128"/>
                          <a:ea typeface="メイリオ" panose="020B0604030504040204" pitchFamily="50" charset="-128"/>
                        </a:rPr>
                        <a:t>（受給資格者本人の前年所得）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r>
                        <a:rPr kumimoji="1" lang="ja-JP" altLang="en-US" dirty="0"/>
                        <a:t>全部支給</a:t>
                      </a:r>
                    </a:p>
                  </a:txBody>
                  <a:tcPr/>
                </a:tc>
                <a:tc hMerge="1">
                  <a:txBody>
                    <a:bodyPr/>
                    <a:lstStyle/>
                    <a:p>
                      <a:endParaRPr kumimoji="1" lang="ja-JP" altLang="en-US" dirty="0">
                        <a:highlight>
                          <a:srgbClr val="FF0000"/>
                        </a:highlight>
                      </a:endParaRPr>
                    </a:p>
                  </a:txBody>
                  <a:tcPr/>
                </a:tc>
                <a:tc hMerge="1">
                  <a:txBody>
                    <a:bodyPr/>
                    <a:lstStyle/>
                    <a:p>
                      <a:endParaRPr kumimoji="1" lang="ja-JP" altLang="en-US" dirty="0"/>
                    </a:p>
                  </a:txBody>
                  <a:tcPr/>
                </a:tc>
                <a:tc hMerge="1">
                  <a:txBody>
                    <a:bodyPr/>
                    <a:lstStyle/>
                    <a:p>
                      <a:endParaRPr kumimoji="1" lang="ja-JP" altLang="en-US" dirty="0">
                        <a:highlight>
                          <a:srgbClr val="FF0000"/>
                        </a:highlight>
                      </a:endParaRPr>
                    </a:p>
                  </a:txBody>
                  <a:tcPr/>
                </a:tc>
                <a:tc gridSpan="4">
                  <a:txBody>
                    <a:bodyP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一部支給となる所得限度額</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gn="ctr"/>
                      <a:r>
                        <a:rPr kumimoji="1" lang="ja-JP" altLang="en-US" sz="900" b="0" dirty="0">
                          <a:solidFill>
                            <a:schemeClr val="tx1"/>
                          </a:solidFill>
                          <a:latin typeface="メイリオ" panose="020B0604030504040204" pitchFamily="50" charset="-128"/>
                          <a:ea typeface="メイリオ" panose="020B0604030504040204" pitchFamily="50" charset="-128"/>
                        </a:rPr>
                        <a:t>（受給資格者本人の前年所得）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dirty="0">
                        <a:solidFill>
                          <a:schemeClr val="tx1"/>
                        </a:solidFill>
                      </a:endParaRPr>
                    </a:p>
                  </a:txBody>
                  <a:tcPr>
                    <a:lnB w="12700" cap="flat" cmpd="sng" algn="ctr">
                      <a:solidFill>
                        <a:schemeClr val="tx1"/>
                      </a:solidFill>
                      <a:prstDash val="solid"/>
                      <a:round/>
                      <a:headEnd type="none" w="med" len="med"/>
                      <a:tailEnd type="none" w="med" len="med"/>
                    </a:lnB>
                    <a:solidFill>
                      <a:srgbClr val="00B0F0"/>
                    </a:solidFill>
                  </a:tcPr>
                </a:tc>
                <a:tc hMerge="1">
                  <a:txBody>
                    <a:bodyPr/>
                    <a:lstStyle/>
                    <a:p>
                      <a:pPr algn="ctr"/>
                      <a:endParaRPr kumimoji="1" lang="ja-JP" altLang="en-US" sz="1000" dirty="0">
                        <a:solidFill>
                          <a:schemeClr val="tx1"/>
                        </a:solidFill>
                      </a:endParaRPr>
                    </a:p>
                  </a:txBody>
                  <a:tcPr>
                    <a:lnB w="12700" cap="flat" cmpd="sng" algn="ctr">
                      <a:solidFill>
                        <a:schemeClr val="tx1"/>
                      </a:solidFill>
                      <a:prstDash val="solid"/>
                      <a:round/>
                      <a:headEnd type="none" w="med" len="med"/>
                      <a:tailEnd type="none" w="med" len="med"/>
                    </a:lnB>
                    <a:solidFill>
                      <a:srgbClr val="00B0F0"/>
                    </a:solidFill>
                  </a:tcPr>
                </a:tc>
                <a:tc hMerge="1">
                  <a:txBody>
                    <a:bodyPr/>
                    <a:lstStyle/>
                    <a:p>
                      <a:endParaRPr lang="ja-JP" altLang="en-US" dirty="0"/>
                    </a:p>
                  </a:txBody>
                  <a:tcPr>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023872142"/>
                  </a:ext>
                </a:extLst>
              </a:tr>
              <a:tr h="239967">
                <a:tc rowSpan="2">
                  <a:txBody>
                    <a:bodyPr/>
                    <a:lstStyle/>
                    <a:p>
                      <a:pPr algn="ctr"/>
                      <a:r>
                        <a:rPr kumimoji="1" lang="ja-JP" altLang="en-US" sz="900" dirty="0">
                          <a:latin typeface="メイリオ" panose="020B0604030504040204" pitchFamily="50" charset="-128"/>
                          <a:ea typeface="メイリオ" panose="020B0604030504040204" pitchFamily="50" charset="-128"/>
                        </a:rPr>
                        <a:t>扶養する児童等の数</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900" dirty="0">
                          <a:latin typeface="メイリオ" panose="020B0604030504040204" pitchFamily="50" charset="-128"/>
                          <a:ea typeface="メイリオ" panose="020B0604030504040204" pitchFamily="50" charset="-128"/>
                        </a:rPr>
                        <a:t>収入ベース</a:t>
                      </a:r>
                      <a:endParaRPr kumimoji="1" lang="en-US" altLang="ja-JP"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en-US" altLang="ja-JP" sz="800" dirty="0">
                        <a:latin typeface="メイリオ" panose="020B0604030504040204" pitchFamily="50" charset="-128"/>
                        <a:ea typeface="メイリオ" panose="020B0604030504040204" pitchFamily="50" charset="-128"/>
                      </a:endParaRPr>
                    </a:p>
                  </a:txBody>
                  <a:tcPr marL="45720" marR="45720" anchor="ctr">
                    <a:lnL w="38100" cap="flat" cmpd="sng" algn="ctr">
                      <a:solidFill>
                        <a:srgbClr val="33CC33"/>
                      </a:solidFill>
                      <a:prstDash val="solid"/>
                      <a:round/>
                      <a:headEnd type="none" w="med" len="med"/>
                      <a:tailEnd type="none" w="med" len="med"/>
                    </a:lnL>
                    <a:lnR w="38100" cap="flat" cmpd="sng" algn="ctr">
                      <a:solidFill>
                        <a:srgbClr val="33CC33"/>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gridSpan="2">
                  <a:txBody>
                    <a:bodyPr/>
                    <a:lstStyle/>
                    <a:p>
                      <a:pPr algn="ctr"/>
                      <a:r>
                        <a:rPr kumimoji="1" lang="ja-JP" altLang="en-US" sz="900" dirty="0">
                          <a:latin typeface="メイリオ" panose="020B0604030504040204" pitchFamily="50" charset="-128"/>
                          <a:ea typeface="メイリオ" panose="020B0604030504040204" pitchFamily="50" charset="-128"/>
                        </a:rPr>
                        <a:t>所得ベース</a:t>
                      </a:r>
                      <a:endParaRPr kumimoji="1" lang="en-US" altLang="ja-JP"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45720" marR="45720" anchor="ctr">
                    <a:lnL w="38100" cap="flat" cmpd="sng" algn="ctr">
                      <a:solidFill>
                        <a:srgbClr val="33CC33"/>
                      </a:solidFill>
                      <a:prstDash val="solid"/>
                      <a:round/>
                      <a:headEnd type="none" w="med" len="med"/>
                      <a:tailEnd type="none" w="med" len="med"/>
                    </a:lnL>
                    <a:lnR w="38100" cap="flat" cmpd="sng" algn="ctr">
                      <a:solidFill>
                        <a:srgbClr val="33CC33"/>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gridSpan="2">
                  <a:txBody>
                    <a:bodyPr/>
                    <a:lstStyle/>
                    <a:p>
                      <a:pPr algn="ctr"/>
                      <a:r>
                        <a:rPr kumimoji="1" lang="ja-JP" altLang="en-US" sz="900" dirty="0">
                          <a:latin typeface="メイリオ" panose="020B0604030504040204" pitchFamily="50" charset="-128"/>
                          <a:ea typeface="メイリオ" panose="020B0604030504040204" pitchFamily="50" charset="-128"/>
                        </a:rPr>
                        <a:t>収入ベース</a:t>
                      </a:r>
                      <a:endParaRPr kumimoji="1" lang="en-US" altLang="ja-JP"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45720" marR="45720" anchor="ctr">
                    <a:lnL w="38100" cap="flat" cmpd="sng" algn="ctr">
                      <a:solidFill>
                        <a:srgbClr val="33CC33"/>
                      </a:solidFill>
                      <a:prstDash val="solid"/>
                      <a:round/>
                      <a:headEnd type="none" w="med" len="med"/>
                      <a:tailEnd type="none" w="med" len="med"/>
                    </a:lnL>
                    <a:lnR w="38100" cap="flat" cmpd="sng" algn="ctr">
                      <a:solidFill>
                        <a:srgbClr val="33CC33"/>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gridSpan="2">
                  <a:txBody>
                    <a:bodyPr/>
                    <a:lstStyle/>
                    <a:p>
                      <a:pPr algn="ctr"/>
                      <a:r>
                        <a:rPr kumimoji="1" lang="ja-JP" altLang="en-US" sz="900" dirty="0">
                          <a:latin typeface="メイリオ" panose="020B0604030504040204" pitchFamily="50" charset="-128"/>
                          <a:ea typeface="メイリオ" panose="020B0604030504040204" pitchFamily="50" charset="-128"/>
                        </a:rPr>
                        <a:t>所得ベース</a:t>
                      </a:r>
                      <a:endParaRPr kumimoji="1" lang="en-US" altLang="ja-JP"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45720" marR="45720" anchor="ctr">
                    <a:lnL w="38100" cap="flat" cmpd="sng" algn="ctr">
                      <a:solidFill>
                        <a:srgbClr val="33CC33"/>
                      </a:solidFill>
                      <a:prstDash val="solid"/>
                      <a:round/>
                      <a:headEnd type="none" w="med" len="med"/>
                      <a:tailEnd type="none" w="med" len="med"/>
                    </a:lnL>
                    <a:lnR w="38100" cap="flat" cmpd="sng" algn="ctr">
                      <a:solidFill>
                        <a:srgbClr val="33CC33"/>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extLst>
                  <a:ext uri="{0D108BD9-81ED-4DB2-BD59-A6C34878D82A}">
                    <a16:rowId xmlns:a16="http://schemas.microsoft.com/office/drawing/2014/main" val="685465678"/>
                  </a:ext>
                </a:extLst>
              </a:tr>
              <a:tr h="351951">
                <a:tc v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latin typeface="メイリオ" panose="020B0604030504040204" pitchFamily="50" charset="-128"/>
                          <a:ea typeface="メイリオ" panose="020B0604030504040204" pitchFamily="50" charset="-128"/>
                        </a:rPr>
                        <a:t>これまで</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b="0" dirty="0">
                          <a:solidFill>
                            <a:schemeClr val="tx1"/>
                          </a:solidFill>
                          <a:latin typeface="メイリオ" panose="020B0604030504040204" pitchFamily="50" charset="-128"/>
                          <a:ea typeface="メイリオ" panose="020B0604030504040204" pitchFamily="50" charset="-128"/>
                        </a:rPr>
                        <a:t>R6.11</a:t>
                      </a:r>
                      <a:r>
                        <a:rPr kumimoji="1" lang="ja-JP" altLang="en-US" sz="800" b="0" dirty="0">
                          <a:solidFill>
                            <a:schemeClr val="tx1"/>
                          </a:solidFill>
                          <a:latin typeface="メイリオ" panose="020B0604030504040204" pitchFamily="50" charset="-128"/>
                          <a:ea typeface="メイリオ" panose="020B0604030504040204" pitchFamily="50" charset="-128"/>
                        </a:rPr>
                        <a:t>月分から</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solidFill>
                            <a:schemeClr val="tx1"/>
                          </a:solidFill>
                          <a:latin typeface="メイリオ" panose="020B0604030504040204" pitchFamily="50" charset="-128"/>
                          <a:ea typeface="メイリオ" panose="020B0604030504040204" pitchFamily="50" charset="-128"/>
                        </a:rPr>
                        <a:t>これまで</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R6.11</a:t>
                      </a:r>
                      <a:r>
                        <a:rPr kumimoji="1" lang="ja-JP" altLang="en-US" sz="800" dirty="0">
                          <a:solidFill>
                            <a:schemeClr val="tx1"/>
                          </a:solidFill>
                          <a:latin typeface="メイリオ" panose="020B0604030504040204" pitchFamily="50" charset="-128"/>
                          <a:ea typeface="メイリオ" panose="020B0604030504040204" pitchFamily="50" charset="-128"/>
                        </a:rPr>
                        <a:t>月分から</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solidFill>
                            <a:schemeClr val="tx1"/>
                          </a:solidFill>
                          <a:latin typeface="メイリオ" panose="020B0604030504040204" pitchFamily="50" charset="-128"/>
                          <a:ea typeface="メイリオ" panose="020B0604030504040204" pitchFamily="50" charset="-128"/>
                        </a:rPr>
                        <a:t>これまで</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R6.11</a:t>
                      </a:r>
                      <a:r>
                        <a:rPr kumimoji="1" lang="ja-JP" altLang="en-US" sz="800" dirty="0">
                          <a:solidFill>
                            <a:schemeClr val="tx1"/>
                          </a:solidFill>
                          <a:latin typeface="メイリオ" panose="020B0604030504040204" pitchFamily="50" charset="-128"/>
                          <a:ea typeface="メイリオ" panose="020B0604030504040204" pitchFamily="50" charset="-128"/>
                        </a:rPr>
                        <a:t>月分から</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solidFill>
                            <a:schemeClr val="tx1"/>
                          </a:solidFill>
                          <a:latin typeface="メイリオ" panose="020B0604030504040204" pitchFamily="50" charset="-128"/>
                          <a:ea typeface="メイリオ" panose="020B0604030504040204" pitchFamily="50" charset="-128"/>
                        </a:rPr>
                        <a:t>これまで</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R6.11</a:t>
                      </a:r>
                      <a:r>
                        <a:rPr kumimoji="1" lang="ja-JP" altLang="en-US" sz="800" dirty="0">
                          <a:solidFill>
                            <a:schemeClr val="tx1"/>
                          </a:solidFill>
                          <a:latin typeface="メイリオ" panose="020B0604030504040204" pitchFamily="50" charset="-128"/>
                          <a:ea typeface="メイリオ" panose="020B0604030504040204" pitchFamily="50" charset="-128"/>
                        </a:rPr>
                        <a:t>月分から</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6153849"/>
                  </a:ext>
                </a:extLst>
              </a:tr>
              <a:tr h="330431">
                <a:tc>
                  <a:txBody>
                    <a:bodyPr/>
                    <a:lstStyle/>
                    <a:p>
                      <a:pPr algn="ctr"/>
                      <a:r>
                        <a:rPr kumimoji="1" lang="en-US" altLang="ja-JP" sz="900" dirty="0">
                          <a:latin typeface="メイリオ" panose="020B0604030504040204" pitchFamily="50" charset="-128"/>
                          <a:ea typeface="メイリオ" panose="020B0604030504040204" pitchFamily="50" charset="-128"/>
                        </a:rPr>
                        <a:t>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1,220,000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1,420,000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490,000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690,000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3,114,000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3,343,000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1,920,000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2,080,000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6871080"/>
                  </a:ext>
                </a:extLst>
              </a:tr>
              <a:tr h="330431">
                <a:tc>
                  <a:txBody>
                    <a:bodyPr/>
                    <a:lstStyle/>
                    <a:p>
                      <a:pPr algn="ctr"/>
                      <a:r>
                        <a:rPr kumimoji="1" lang="ja-JP" altLang="en-US" sz="900" dirty="0">
                          <a:latin typeface="メイリオ" panose="020B0604030504040204" pitchFamily="50" charset="-128"/>
                          <a:ea typeface="メイリオ" panose="020B0604030504040204" pitchFamily="50" charset="-128"/>
                        </a:rPr>
                        <a:t>１人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1,600,000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1,900,000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870,000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1,070,000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3,650,000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3,850,000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2,300,000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2,460,000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8440940"/>
                  </a:ext>
                </a:extLst>
              </a:tr>
              <a:tr h="342017">
                <a:tc>
                  <a:txBody>
                    <a:bodyPr/>
                    <a:lstStyle/>
                    <a:p>
                      <a:pPr algn="ctr"/>
                      <a:r>
                        <a:rPr kumimoji="1" lang="ja-JP" altLang="en-US" sz="900" dirty="0">
                          <a:latin typeface="メイリオ" panose="020B0604030504040204" pitchFamily="50" charset="-128"/>
                          <a:ea typeface="メイリオ" panose="020B0604030504040204" pitchFamily="50" charset="-128"/>
                        </a:rPr>
                        <a:t>２人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2,157,000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2,443,000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1,250,000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1,450,000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4,125,000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4,325,000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2,680,000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2,840,000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2292563"/>
                  </a:ext>
                </a:extLst>
              </a:tr>
              <a:tr h="330431">
                <a:tc>
                  <a:txBody>
                    <a:bodyPr/>
                    <a:lstStyle/>
                    <a:p>
                      <a:pPr algn="ctr"/>
                      <a:r>
                        <a:rPr kumimoji="1" lang="ja-JP" altLang="en-US" sz="900" dirty="0">
                          <a:latin typeface="メイリオ" panose="020B0604030504040204" pitchFamily="50" charset="-128"/>
                          <a:ea typeface="メイリオ" panose="020B0604030504040204" pitchFamily="50" charset="-128"/>
                        </a:rPr>
                        <a:t>３人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2,700,000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2,986,000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1,630,000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1,830,000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4,600,000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4,800,000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3,060,000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3,220,000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94090315"/>
                  </a:ext>
                </a:extLst>
              </a:tr>
              <a:tr h="330431">
                <a:tc>
                  <a:txBody>
                    <a:bodyPr/>
                    <a:lstStyle/>
                    <a:p>
                      <a:pPr algn="ctr"/>
                      <a:r>
                        <a:rPr kumimoji="1" lang="ja-JP" altLang="en-US" sz="900" dirty="0">
                          <a:latin typeface="メイリオ" panose="020B0604030504040204" pitchFamily="50" charset="-128"/>
                          <a:ea typeface="メイリオ" panose="020B0604030504040204" pitchFamily="50" charset="-128"/>
                        </a:rPr>
                        <a:t>４人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3,243,000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3,529,000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2,010,000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2,210,000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5,075,000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5,275,000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3,440,000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3,600,000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0313019"/>
                  </a:ext>
                </a:extLst>
              </a:tr>
              <a:tr h="330431">
                <a:tc>
                  <a:txBody>
                    <a:bodyPr/>
                    <a:lstStyle/>
                    <a:p>
                      <a:pPr algn="ctr"/>
                      <a:r>
                        <a:rPr kumimoji="1" lang="ja-JP" altLang="en-US" sz="900" dirty="0">
                          <a:latin typeface="メイリオ" panose="020B0604030504040204" pitchFamily="50" charset="-128"/>
                          <a:ea typeface="メイリオ" panose="020B0604030504040204" pitchFamily="50" charset="-128"/>
                        </a:rPr>
                        <a:t>５人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3,763,000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4,013,000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2,390,000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2,590,000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5,550,000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5,750,000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3,820,000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3,980,000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4635822"/>
                  </a:ext>
                </a:extLst>
              </a:tr>
            </a:tbl>
          </a:graphicData>
        </a:graphic>
      </p:graphicFrame>
      <p:sp>
        <p:nvSpPr>
          <p:cNvPr id="12" name="テキスト ボックス 11">
            <a:extLst>
              <a:ext uri="{FF2B5EF4-FFF2-40B4-BE49-F238E27FC236}">
                <a16:creationId xmlns:a16="http://schemas.microsoft.com/office/drawing/2014/main" id="{2D9662F9-E997-96C3-8558-C84812EB0567}"/>
              </a:ext>
            </a:extLst>
          </p:cNvPr>
          <p:cNvSpPr txBox="1"/>
          <p:nvPr/>
        </p:nvSpPr>
        <p:spPr>
          <a:xfrm>
            <a:off x="288082" y="2063741"/>
            <a:ext cx="6732826" cy="1384995"/>
          </a:xfrm>
          <a:prstGeom prst="rect">
            <a:avLst/>
          </a:prstGeom>
          <a:noFill/>
        </p:spPr>
        <p:txBody>
          <a:bodyPr wrap="square" rtlCol="0">
            <a:spAutoFit/>
          </a:bodyPr>
          <a:lstStyle/>
          <a:p>
            <a:pPr marL="0" indent="0" algn="just">
              <a:buNone/>
            </a:pPr>
            <a:r>
              <a:rPr lang="ja-JP" altLang="en-US" sz="1400" kern="1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児童扶養手当の支給には、前年の所得に応じて、手当の全額を支給する「全部支給」と、一部のみを支給する「一部支給」があります。この度、全部支給及び一部支給の判定基準となる所得限度額を表のとおり引き上げます。</a:t>
            </a:r>
            <a:endParaRPr lang="en-US" altLang="ja-JP" sz="1400" dirty="0">
              <a:latin typeface="メイリオ" panose="020B0604030504040204" pitchFamily="50" charset="-128"/>
              <a:ea typeface="メイリオ" panose="020B0604030504040204" pitchFamily="50" charset="-128"/>
            </a:endParaRPr>
          </a:p>
          <a:p>
            <a:pPr marL="0" indent="0" algn="just">
              <a:buNone/>
            </a:pPr>
            <a:r>
              <a:rPr lang="ja-JP" altLang="en-US" sz="1400" dirty="0">
                <a:latin typeface="メイリオ" panose="020B0604030504040204" pitchFamily="50" charset="-128"/>
                <a:ea typeface="メイリオ" panose="020B0604030504040204" pitchFamily="50" charset="-128"/>
              </a:rPr>
              <a:t>　例えば、お子様１人の場合、全部支給については</a:t>
            </a:r>
            <a:r>
              <a:rPr lang="en-US" altLang="ja-JP" sz="1400" dirty="0">
                <a:latin typeface="メイリオ" panose="020B0604030504040204" pitchFamily="50" charset="-128"/>
                <a:ea typeface="メイリオ" panose="020B0604030504040204" pitchFamily="50" charset="-128"/>
              </a:rPr>
              <a:t>160</a:t>
            </a:r>
            <a:r>
              <a:rPr lang="ja-JP" altLang="en-US" sz="1400" dirty="0">
                <a:latin typeface="メイリオ" panose="020B0604030504040204" pitchFamily="50" charset="-128"/>
                <a:ea typeface="メイリオ" panose="020B0604030504040204" pitchFamily="50" charset="-128"/>
              </a:rPr>
              <a:t>万円から</a:t>
            </a:r>
            <a:r>
              <a:rPr lang="en-US" altLang="ja-JP" sz="1400" dirty="0">
                <a:latin typeface="メイリオ" panose="020B0604030504040204" pitchFamily="50" charset="-128"/>
                <a:ea typeface="メイリオ" panose="020B0604030504040204" pitchFamily="50" charset="-128"/>
              </a:rPr>
              <a:t>190</a:t>
            </a:r>
            <a:r>
              <a:rPr lang="ja-JP" altLang="en-US" sz="1400" dirty="0">
                <a:latin typeface="メイリオ" panose="020B0604030504040204" pitchFamily="50" charset="-128"/>
                <a:ea typeface="メイリオ" panose="020B0604030504040204" pitchFamily="50" charset="-128"/>
              </a:rPr>
              <a:t>万円に、一部支給については</a:t>
            </a:r>
            <a:r>
              <a:rPr lang="en-US" altLang="ja-JP" sz="1400" dirty="0">
                <a:latin typeface="メイリオ" panose="020B0604030504040204" pitchFamily="50" charset="-128"/>
                <a:ea typeface="メイリオ" panose="020B0604030504040204" pitchFamily="50" charset="-128"/>
              </a:rPr>
              <a:t>365</a:t>
            </a:r>
            <a:r>
              <a:rPr lang="ja-JP" altLang="en-US" sz="1400" dirty="0">
                <a:latin typeface="メイリオ" panose="020B0604030504040204" pitchFamily="50" charset="-128"/>
                <a:ea typeface="メイリオ" panose="020B0604030504040204" pitchFamily="50" charset="-128"/>
              </a:rPr>
              <a:t>万円から</a:t>
            </a:r>
            <a:r>
              <a:rPr lang="en-US" altLang="ja-JP" sz="1400" dirty="0">
                <a:latin typeface="メイリオ" panose="020B0604030504040204" pitchFamily="50" charset="-128"/>
                <a:ea typeface="メイリオ" panose="020B0604030504040204" pitchFamily="50" charset="-128"/>
              </a:rPr>
              <a:t>385</a:t>
            </a:r>
            <a:r>
              <a:rPr lang="ja-JP" altLang="en-US" sz="1400" dirty="0">
                <a:latin typeface="メイリオ" panose="020B0604030504040204" pitchFamily="50" charset="-128"/>
                <a:ea typeface="メイリオ" panose="020B0604030504040204" pitchFamily="50" charset="-128"/>
              </a:rPr>
              <a:t>万円に引き上げられます（収入ベースによる算定）。</a:t>
            </a:r>
          </a:p>
        </p:txBody>
      </p:sp>
      <p:sp>
        <p:nvSpPr>
          <p:cNvPr id="14" name="正方形/長方形 13">
            <a:extLst>
              <a:ext uri="{FF2B5EF4-FFF2-40B4-BE49-F238E27FC236}">
                <a16:creationId xmlns:a16="http://schemas.microsoft.com/office/drawing/2014/main" id="{64279229-54CA-E981-7654-B060EDD348AB}"/>
              </a:ext>
            </a:extLst>
          </p:cNvPr>
          <p:cNvSpPr/>
          <p:nvPr/>
        </p:nvSpPr>
        <p:spPr>
          <a:xfrm>
            <a:off x="288082" y="1674254"/>
            <a:ext cx="6732826" cy="360000"/>
          </a:xfrm>
          <a:prstGeom prst="rect">
            <a:avLst/>
          </a:prstGeom>
          <a:solidFill>
            <a:schemeClr val="accent6">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01908"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600" b="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E813B06C-594A-0B67-1B61-64CF56A9E725}"/>
              </a:ext>
            </a:extLst>
          </p:cNvPr>
          <p:cNvSpPr txBox="1"/>
          <p:nvPr/>
        </p:nvSpPr>
        <p:spPr>
          <a:xfrm>
            <a:off x="232829" y="7017222"/>
            <a:ext cx="6264696" cy="307777"/>
          </a:xfrm>
          <a:prstGeom prst="rect">
            <a:avLst/>
          </a:prstGeom>
          <a:noFill/>
        </p:spPr>
        <p:txBody>
          <a:bodyPr wrap="square" rtlCol="0">
            <a:spAutoFit/>
          </a:bodyPr>
          <a:lstStyle/>
          <a:p>
            <a:pPr marL="0" indent="0">
              <a:buNone/>
            </a:pPr>
            <a:r>
              <a:rPr lang="ja-JP" altLang="en-US" sz="14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第３子以降の加算額が引き上げられ、第２子の加算額と</a:t>
            </a:r>
            <a:r>
              <a:rPr lang="ja-JP" altLang="en-US" sz="1400" dirty="0">
                <a:latin typeface="メイリオ" panose="020B0604030504040204" pitchFamily="50" charset="-128"/>
                <a:ea typeface="メイリオ" panose="020B0604030504040204" pitchFamily="50" charset="-128"/>
              </a:rPr>
              <a:t>同額になります。</a:t>
            </a:r>
            <a:endParaRPr kumimoji="1" lang="en-US" altLang="ja-JP" sz="14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2887FCC8-E206-F7EF-71FB-B98E63363A00}"/>
              </a:ext>
            </a:extLst>
          </p:cNvPr>
          <p:cNvSpPr txBox="1"/>
          <p:nvPr/>
        </p:nvSpPr>
        <p:spPr>
          <a:xfrm>
            <a:off x="-6354" y="1016566"/>
            <a:ext cx="7197722" cy="553998"/>
          </a:xfrm>
          <a:prstGeom prst="rect">
            <a:avLst/>
          </a:prstGeom>
          <a:solidFill>
            <a:schemeClr val="accent6">
              <a:lumMod val="20000"/>
              <a:lumOff val="80000"/>
            </a:schemeClr>
          </a:solidFill>
        </p:spPr>
        <p:txBody>
          <a:bodyPr wrap="square" rtlCol="0">
            <a:spAutoFit/>
          </a:bodyPr>
          <a:lstStyle/>
          <a:p>
            <a:pPr algn="ctr"/>
            <a:r>
              <a:rPr lang="ja-JP" altLang="en-US" sz="1500" dirty="0">
                <a:latin typeface="メイリオ" panose="020B0604030504040204" pitchFamily="50" charset="-128"/>
                <a:ea typeface="メイリオ" panose="020B0604030504040204" pitchFamily="50" charset="-128"/>
              </a:rPr>
              <a:t>令和６年</a:t>
            </a:r>
            <a:r>
              <a:rPr lang="en-US" altLang="ja-JP" sz="1500" dirty="0">
                <a:latin typeface="メイリオ" panose="020B0604030504040204" pitchFamily="50" charset="-128"/>
                <a:ea typeface="メイリオ" panose="020B0604030504040204" pitchFamily="50" charset="-128"/>
              </a:rPr>
              <a:t>11</a:t>
            </a:r>
            <a:r>
              <a:rPr lang="ja-JP" altLang="en-US" sz="1500" dirty="0">
                <a:latin typeface="メイリオ" panose="020B0604030504040204" pitchFamily="50" charset="-128"/>
                <a:ea typeface="メイリオ" panose="020B0604030504040204" pitchFamily="50" charset="-128"/>
              </a:rPr>
              <a:t>月１日から児童扶養手当法等の一部が改正され、</a:t>
            </a:r>
            <a:endParaRPr lang="en-US" altLang="ja-JP" sz="1500" dirty="0">
              <a:latin typeface="メイリオ" panose="020B0604030504040204" pitchFamily="50" charset="-128"/>
              <a:ea typeface="メイリオ" panose="020B0604030504040204" pitchFamily="50" charset="-128"/>
            </a:endParaRPr>
          </a:p>
          <a:p>
            <a:pPr algn="ctr"/>
            <a:r>
              <a:rPr kumimoji="1" lang="ja-JP" altLang="en-US" sz="1500" dirty="0">
                <a:latin typeface="メイリオ" panose="020B0604030504040204" pitchFamily="50" charset="-128"/>
                <a:ea typeface="メイリオ" panose="020B0604030504040204" pitchFamily="50" charset="-128"/>
              </a:rPr>
              <a:t>所得限度額と第３子以降の加算額が引き上げられます。</a:t>
            </a:r>
          </a:p>
        </p:txBody>
      </p:sp>
      <p:sp>
        <p:nvSpPr>
          <p:cNvPr id="22" name="テキスト ボックス 21">
            <a:extLst>
              <a:ext uri="{FF2B5EF4-FFF2-40B4-BE49-F238E27FC236}">
                <a16:creationId xmlns:a16="http://schemas.microsoft.com/office/drawing/2014/main" id="{5E656434-CEC6-749C-F3AD-B4BF7060C409}"/>
              </a:ext>
            </a:extLst>
          </p:cNvPr>
          <p:cNvSpPr txBox="1"/>
          <p:nvPr/>
        </p:nvSpPr>
        <p:spPr>
          <a:xfrm>
            <a:off x="220018" y="8394468"/>
            <a:ext cx="6732826" cy="864440"/>
          </a:xfrm>
          <a:prstGeom prst="rect">
            <a:avLst/>
          </a:prstGeom>
          <a:noFill/>
          <a:ln w="9525">
            <a:solidFill>
              <a:schemeClr val="accent6"/>
            </a:solidFill>
            <a:prstDash val="solid"/>
          </a:ln>
        </p:spPr>
        <p:txBody>
          <a:bodyPr wrap="square" lIns="108000" tIns="108000" rIns="108000" bIns="108000" rtlCol="0" anchor="ctr">
            <a:spAutoFit/>
          </a:bodyPr>
          <a:lstStyle/>
          <a:p>
            <a:r>
              <a:rPr lang="ja-JP" altLang="en-US" sz="1400" dirty="0">
                <a:latin typeface="メイリオ" panose="020B0604030504040204" pitchFamily="50" charset="-128"/>
                <a:ea typeface="メイリオ" panose="020B0604030504040204" pitchFamily="50" charset="-128"/>
              </a:rPr>
              <a:t>令和６年</a:t>
            </a: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月分の手当から所得限度額及び加算額の引上げが適用されますが、同年</a:t>
            </a:r>
            <a:r>
              <a:rPr lang="en-US" altLang="ja-JP" sz="1400" dirty="0">
                <a:latin typeface="メイリオ" panose="020B0604030504040204" pitchFamily="50" charset="-128"/>
                <a:ea typeface="メイリオ" panose="020B0604030504040204" pitchFamily="50" charset="-128"/>
              </a:rPr>
              <a:t>11</a:t>
            </a:r>
            <a:r>
              <a:rPr lang="ja-JP" altLang="en-US" sz="1400" dirty="0" smtClean="0">
                <a:latin typeface="メイリオ" panose="020B0604030504040204" pitchFamily="50" charset="-128"/>
                <a:ea typeface="メイリオ" panose="020B0604030504040204" pitchFamily="50" charset="-128"/>
              </a:rPr>
              <a:t>月分および</a:t>
            </a:r>
            <a:r>
              <a:rPr lang="en-US" altLang="ja-JP" sz="1400" dirty="0" smtClean="0">
                <a:latin typeface="メイリオ" panose="020B0604030504040204" pitchFamily="50" charset="-128"/>
                <a:ea typeface="メイリオ" panose="020B0604030504040204" pitchFamily="50" charset="-128"/>
              </a:rPr>
              <a:t>12</a:t>
            </a:r>
            <a:r>
              <a:rPr lang="ja-JP" altLang="en-US" sz="1400" dirty="0">
                <a:latin typeface="メイリオ" panose="020B0604030504040204" pitchFamily="50" charset="-128"/>
                <a:ea typeface="メイリオ" panose="020B0604030504040204" pitchFamily="50" charset="-128"/>
              </a:rPr>
              <a:t>月分の手当については、２か月分の支給月である令和７年１月に支払われます。</a:t>
            </a:r>
            <a:endParaRPr lang="en-US" altLang="ja-JP" sz="14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9F87ECB5-7AF3-0DD4-B15A-AB5FFEA851B2}"/>
              </a:ext>
            </a:extLst>
          </p:cNvPr>
          <p:cNvSpPr txBox="1"/>
          <p:nvPr/>
        </p:nvSpPr>
        <p:spPr>
          <a:xfrm>
            <a:off x="288082" y="1674214"/>
            <a:ext cx="3528392" cy="369332"/>
          </a:xfrm>
          <a:prstGeom prst="rect">
            <a:avLst/>
          </a:prstGeom>
          <a:noFill/>
        </p:spPr>
        <p:txBody>
          <a:bodyPr wrap="square" rtlCol="0">
            <a:spAutoFit/>
          </a:bodyPr>
          <a:lstStyle/>
          <a:p>
            <a:pPr marL="0" marR="0" lvl="0" indent="0" algn="l" defTabSz="1001908"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1800" b="1"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 </a:t>
            </a:r>
            <a:r>
              <a:rPr kumimoji="1" lang="ja-JP" altLang="en-US" sz="1800" b="1"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所得</a:t>
            </a:r>
            <a:r>
              <a:rPr kumimoji="1" lang="ja-JP" altLang="en-US" sz="1800" b="1"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限度額</a:t>
            </a:r>
            <a:r>
              <a:rPr kumimoji="1" lang="ja-JP" altLang="en-US" sz="1800" b="1"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の引上げ</a:t>
            </a:r>
            <a:endParaRPr kumimoji="1" lang="en-US" altLang="ja-JP" sz="1800" b="1"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pSp>
        <p:nvGrpSpPr>
          <p:cNvPr id="16" name="グループ化 15">
            <a:extLst>
              <a:ext uri="{FF2B5EF4-FFF2-40B4-BE49-F238E27FC236}">
                <a16:creationId xmlns:a16="http://schemas.microsoft.com/office/drawing/2014/main" id="{407D00AF-0F34-D993-C4E9-D7FA76883E7A}"/>
              </a:ext>
            </a:extLst>
          </p:cNvPr>
          <p:cNvGrpSpPr/>
          <p:nvPr/>
        </p:nvGrpSpPr>
        <p:grpSpPr>
          <a:xfrm>
            <a:off x="177577" y="6574890"/>
            <a:ext cx="6840552" cy="369332"/>
            <a:chOff x="154733" y="6462121"/>
            <a:chExt cx="6840552" cy="369332"/>
          </a:xfrm>
        </p:grpSpPr>
        <p:sp>
          <p:nvSpPr>
            <p:cNvPr id="6" name="テキスト ボックス 5">
              <a:extLst>
                <a:ext uri="{FF2B5EF4-FFF2-40B4-BE49-F238E27FC236}">
                  <a16:creationId xmlns:a16="http://schemas.microsoft.com/office/drawing/2014/main" id="{E3041E1E-C33D-DDB0-5411-240CBD118100}"/>
                </a:ext>
              </a:extLst>
            </p:cNvPr>
            <p:cNvSpPr txBox="1"/>
            <p:nvPr/>
          </p:nvSpPr>
          <p:spPr>
            <a:xfrm>
              <a:off x="264702" y="6462121"/>
              <a:ext cx="6730583" cy="369332"/>
            </a:xfrm>
            <a:prstGeom prst="rect">
              <a:avLst/>
            </a:prstGeom>
            <a:solidFill>
              <a:schemeClr val="accent6">
                <a:lumMod val="20000"/>
                <a:lumOff val="80000"/>
              </a:schemeClr>
            </a:solidFill>
          </p:spPr>
          <p:txBody>
            <a:bodyPr wrap="square" rtlCol="0">
              <a:spAutoFit/>
            </a:bodyPr>
            <a:lstStyle/>
            <a:p>
              <a:r>
                <a:rPr kumimoji="1" lang="en-US" altLang="ja-JP" sz="1800" b="1" u="sng" dirty="0">
                  <a:latin typeface="メイリオ" panose="020B0604030504040204" pitchFamily="50" charset="-128"/>
                  <a:ea typeface="メイリオ" panose="020B0604030504040204" pitchFamily="50" charset="-128"/>
                </a:rPr>
                <a:t>2. </a:t>
              </a:r>
              <a:r>
                <a:rPr kumimoji="1" lang="ja-JP" altLang="en-US" sz="1800" b="1" u="sng" dirty="0">
                  <a:latin typeface="メイリオ" panose="020B0604030504040204" pitchFamily="50" charset="-128"/>
                  <a:ea typeface="メイリオ" panose="020B0604030504040204" pitchFamily="50" charset="-128"/>
                </a:rPr>
                <a:t>第</a:t>
              </a:r>
              <a:r>
                <a:rPr kumimoji="1" lang="en-US" altLang="ja-JP" sz="1800" b="1" u="sng" dirty="0">
                  <a:latin typeface="メイリオ" panose="020B0604030504040204" pitchFamily="50" charset="-128"/>
                  <a:ea typeface="メイリオ" panose="020B0604030504040204" pitchFamily="50" charset="-128"/>
                </a:rPr>
                <a:t>3</a:t>
              </a:r>
              <a:r>
                <a:rPr kumimoji="1" lang="ja-JP" altLang="en-US" sz="1800" b="1" u="sng" dirty="0">
                  <a:latin typeface="メイリオ" panose="020B0604030504040204" pitchFamily="50" charset="-128"/>
                  <a:ea typeface="メイリオ" panose="020B0604030504040204" pitchFamily="50" charset="-128"/>
                </a:rPr>
                <a:t>子以降の加算額の引上げ</a:t>
              </a:r>
            </a:p>
          </p:txBody>
        </p:sp>
        <p:sp>
          <p:nvSpPr>
            <p:cNvPr id="11" name="正方形/長方形 10">
              <a:extLst>
                <a:ext uri="{FF2B5EF4-FFF2-40B4-BE49-F238E27FC236}">
                  <a16:creationId xmlns:a16="http://schemas.microsoft.com/office/drawing/2014/main" id="{8061E160-471C-2FCF-8D56-A3418207B298}"/>
                </a:ext>
              </a:extLst>
            </p:cNvPr>
            <p:cNvSpPr/>
            <p:nvPr/>
          </p:nvSpPr>
          <p:spPr>
            <a:xfrm>
              <a:off x="154733" y="6462703"/>
              <a:ext cx="133349" cy="3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3399"/>
                </a:solidFill>
                <a:latin typeface="メイリオ" panose="020B0604030504040204" pitchFamily="50" charset="-128"/>
                <a:ea typeface="メイリオ" panose="020B0604030504040204" pitchFamily="50" charset="-128"/>
              </a:endParaRPr>
            </a:p>
          </p:txBody>
        </p:sp>
      </p:grpSp>
      <p:sp>
        <p:nvSpPr>
          <p:cNvPr id="13" name="正方形/長方形 12">
            <a:extLst>
              <a:ext uri="{FF2B5EF4-FFF2-40B4-BE49-F238E27FC236}">
                <a16:creationId xmlns:a16="http://schemas.microsoft.com/office/drawing/2014/main" id="{A61E12A8-50FB-00F4-6352-E13A1E00CC0B}"/>
              </a:ext>
            </a:extLst>
          </p:cNvPr>
          <p:cNvSpPr/>
          <p:nvPr/>
        </p:nvSpPr>
        <p:spPr>
          <a:xfrm>
            <a:off x="154733" y="1674254"/>
            <a:ext cx="133349" cy="3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メイリオ" panose="020B0604030504040204" pitchFamily="50" charset="-128"/>
              <a:ea typeface="メイリオ" panose="020B0604030504040204" pitchFamily="50" charset="-128"/>
            </a:endParaRPr>
          </a:p>
        </p:txBody>
      </p:sp>
      <p:grpSp>
        <p:nvGrpSpPr>
          <p:cNvPr id="27" name="グループ化 26">
            <a:extLst>
              <a:ext uri="{FF2B5EF4-FFF2-40B4-BE49-F238E27FC236}">
                <a16:creationId xmlns:a16="http://schemas.microsoft.com/office/drawing/2014/main" id="{E5DF6D11-BB7D-A377-E4FA-F3A2FA2A8E7F}"/>
              </a:ext>
            </a:extLst>
          </p:cNvPr>
          <p:cNvGrpSpPr/>
          <p:nvPr/>
        </p:nvGrpSpPr>
        <p:grpSpPr>
          <a:xfrm>
            <a:off x="198239" y="7384835"/>
            <a:ext cx="6739293" cy="925024"/>
            <a:chOff x="241659" y="6860477"/>
            <a:chExt cx="6739293" cy="925024"/>
          </a:xfrm>
        </p:grpSpPr>
        <p:grpSp>
          <p:nvGrpSpPr>
            <p:cNvPr id="20" name="グループ化 19">
              <a:extLst>
                <a:ext uri="{FF2B5EF4-FFF2-40B4-BE49-F238E27FC236}">
                  <a16:creationId xmlns:a16="http://schemas.microsoft.com/office/drawing/2014/main" id="{DAE5F15A-E09F-36C3-40E8-050544A65130}"/>
                </a:ext>
              </a:extLst>
            </p:cNvPr>
            <p:cNvGrpSpPr/>
            <p:nvPr/>
          </p:nvGrpSpPr>
          <p:grpSpPr>
            <a:xfrm>
              <a:off x="241659" y="6860477"/>
              <a:ext cx="6739293" cy="925024"/>
              <a:chOff x="-6863037" y="5345095"/>
              <a:chExt cx="6574034" cy="560429"/>
            </a:xfrm>
          </p:grpSpPr>
          <p:sp>
            <p:nvSpPr>
              <p:cNvPr id="4" name="四角形: 角を丸くする 3">
                <a:extLst>
                  <a:ext uri="{FF2B5EF4-FFF2-40B4-BE49-F238E27FC236}">
                    <a16:creationId xmlns:a16="http://schemas.microsoft.com/office/drawing/2014/main" id="{C88E8275-4E6D-8E65-E7CA-A17A13678CD6}"/>
                  </a:ext>
                </a:extLst>
              </p:cNvPr>
              <p:cNvSpPr/>
              <p:nvPr/>
            </p:nvSpPr>
            <p:spPr>
              <a:xfrm>
                <a:off x="-6863037" y="5355511"/>
                <a:ext cx="2885388" cy="531716"/>
              </a:xfrm>
              <a:prstGeom prst="roundRect">
                <a:avLst/>
              </a:prstGeom>
              <a:solidFill>
                <a:schemeClr val="accent6">
                  <a:lumMod val="20000"/>
                  <a:lumOff val="80000"/>
                </a:schemeClr>
              </a:solidFill>
              <a:ln w="28575">
                <a:noFill/>
                <a:round/>
                <a:headEnd/>
                <a:tailEnd/>
              </a:ln>
            </p:spPr>
            <p:txBody>
              <a:bodyPr vert="horz" wrap="square" lIns="144000" tIns="108000" rIns="36000" bIns="0" numCol="1" rtlCol="0" anchor="b" anchorCtr="0" compatLnSpc="1">
                <a:prstTxWarp prst="textNoShape">
                  <a:avLst/>
                </a:prstTxWarp>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全部支給　</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6,450</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円</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一部支給　</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6,440</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円～</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3,230</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円</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メイリオ" panose="020B0604030504040204" pitchFamily="50" charset="-128"/>
                    <a:ea typeface="メイリオ" panose="020B0604030504040204" pitchFamily="50" charset="-128"/>
                  </a:rPr>
                  <a:t>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（所得に応じて決定されます）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7D198D5B-81B9-A6BD-7050-12C014FBE9A5}"/>
                  </a:ext>
                </a:extLst>
              </p:cNvPr>
              <p:cNvSpPr/>
              <p:nvPr/>
            </p:nvSpPr>
            <p:spPr>
              <a:xfrm>
                <a:off x="-3243348" y="5345095"/>
                <a:ext cx="2954345" cy="560429"/>
              </a:xfrm>
              <a:prstGeom prst="roundRect">
                <a:avLst/>
              </a:prstGeom>
              <a:solidFill>
                <a:schemeClr val="accent6">
                  <a:lumMod val="20000"/>
                  <a:lumOff val="80000"/>
                </a:schemeClr>
              </a:solidFill>
              <a:ln w="28575">
                <a:noFill/>
                <a:round/>
                <a:headEnd/>
                <a:tailEnd/>
              </a:ln>
            </p:spPr>
            <p:txBody>
              <a:bodyPr vert="horz" wrap="square" lIns="144000" tIns="108000" rIns="36000" bIns="0" numCol="1" rtlCol="0" anchor="b" anchorCtr="0" compatLnSpc="1">
                <a:prstTxWarp prst="textNoShape">
                  <a:avLst/>
                </a:prstTxWarp>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zh-TW" altLang="en-US" sz="11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全部支給</a:t>
                </a:r>
                <a:r>
                  <a:rPr kumimoji="1" lang="ja-JP" altLang="en-US" sz="11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zh-TW"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10,750</a:t>
                </a:r>
                <a:r>
                  <a:rPr kumimoji="1" lang="ja-JP" altLang="en-US"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円</a:t>
                </a:r>
                <a:endParaRPr kumimoji="1" lang="en-US" altLang="zh-TW"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kumimoji="1" lang="zh-TW" altLang="en-US" sz="11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一部支給</a:t>
                </a:r>
                <a:r>
                  <a:rPr kumimoji="1" lang="ja-JP" altLang="en-US" sz="11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zh-TW"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10,740</a:t>
                </a:r>
                <a:r>
                  <a:rPr kumimoji="1" lang="zh-TW" altLang="en-US"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円～</a:t>
                </a:r>
                <a:r>
                  <a:rPr kumimoji="1" lang="en-US" altLang="zh-TW"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5,380</a:t>
                </a:r>
                <a:r>
                  <a:rPr kumimoji="1" lang="zh-TW" altLang="en-US"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円</a:t>
                </a:r>
                <a:endParaRPr kumimoji="1" lang="en-US" altLang="zh-TW"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（所得に応じて決定されます）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0" name="右矢印 54">
                <a:extLst>
                  <a:ext uri="{FF2B5EF4-FFF2-40B4-BE49-F238E27FC236}">
                    <a16:creationId xmlns:a16="http://schemas.microsoft.com/office/drawing/2014/main" id="{5EF502ED-D745-407B-3795-7B6EBCCD5757}"/>
                  </a:ext>
                </a:extLst>
              </p:cNvPr>
              <p:cNvSpPr/>
              <p:nvPr/>
            </p:nvSpPr>
            <p:spPr>
              <a:xfrm>
                <a:off x="-3870368" y="5437081"/>
                <a:ext cx="579280" cy="303224"/>
              </a:xfrm>
              <a:prstGeom prst="rightArrow">
                <a:avLst>
                  <a:gd name="adj1" fmla="val 50000"/>
                  <a:gd name="adj2" fmla="val 28779"/>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latin typeface="メイリオ" panose="020B0604030504040204" pitchFamily="50" charset="-128"/>
                  <a:ea typeface="メイリオ" panose="020B0604030504040204" pitchFamily="50" charset="-128"/>
                </a:endParaRPr>
              </a:p>
            </p:txBody>
          </p:sp>
        </p:grpSp>
        <p:sp>
          <p:nvSpPr>
            <p:cNvPr id="29" name="テキスト ボックス 28">
              <a:extLst>
                <a:ext uri="{FF2B5EF4-FFF2-40B4-BE49-F238E27FC236}">
                  <a16:creationId xmlns:a16="http://schemas.microsoft.com/office/drawing/2014/main" id="{E0E426BD-F8A5-E234-531A-45961A896DEC}"/>
                </a:ext>
              </a:extLst>
            </p:cNvPr>
            <p:cNvSpPr txBox="1"/>
            <p:nvPr/>
          </p:nvSpPr>
          <p:spPr>
            <a:xfrm>
              <a:off x="241863" y="6905331"/>
              <a:ext cx="881576" cy="261610"/>
            </a:xfrm>
            <a:prstGeom prst="rect">
              <a:avLst/>
            </a:prstGeom>
            <a:noFill/>
            <a:ln>
              <a:noFill/>
            </a:ln>
          </p:spPr>
          <p:txBody>
            <a:bodyPr wrap="square" rtlCol="0">
              <a:spAutoFit/>
            </a:bodyPr>
            <a:lstStyle/>
            <a:p>
              <a:pPr marL="0" indent="0">
                <a:buNone/>
              </a:pPr>
              <a:r>
                <a:rPr kumimoji="1" lang="ja-JP" altLang="en-US" sz="1100" dirty="0">
                  <a:latin typeface="メイリオ" panose="020B0604030504040204" pitchFamily="50" charset="-128"/>
                  <a:ea typeface="メイリオ" panose="020B0604030504040204" pitchFamily="50" charset="-128"/>
                </a:rPr>
                <a:t>これまで</a:t>
              </a:r>
              <a:endParaRPr kumimoji="1" lang="en-US" altLang="ja-JP" sz="1100" dirty="0">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E318AD43-9E79-04D2-C802-7D6F1ED1B7DE}"/>
                </a:ext>
              </a:extLst>
            </p:cNvPr>
            <p:cNvSpPr txBox="1"/>
            <p:nvPr/>
          </p:nvSpPr>
          <p:spPr>
            <a:xfrm>
              <a:off x="4003286" y="6871292"/>
              <a:ext cx="1275049" cy="261610"/>
            </a:xfrm>
            <a:prstGeom prst="rect">
              <a:avLst/>
            </a:prstGeom>
            <a:noFill/>
            <a:ln>
              <a:noFill/>
            </a:ln>
          </p:spPr>
          <p:txBody>
            <a:bodyPr wrap="square" rtlCol="0">
              <a:spAutoFit/>
            </a:bodyPr>
            <a:lstStyle/>
            <a:p>
              <a:pPr marL="0" indent="0">
                <a:buNone/>
              </a:pPr>
              <a:r>
                <a:rPr kumimoji="1" lang="en-US" altLang="ja-JP" sz="1100" dirty="0">
                  <a:latin typeface="メイリオ" panose="020B0604030504040204" pitchFamily="50" charset="-128"/>
                  <a:ea typeface="メイリオ" panose="020B0604030504040204" pitchFamily="50" charset="-128"/>
                </a:rPr>
                <a:t>R6</a:t>
              </a:r>
              <a:r>
                <a:rPr lang="en-US" altLang="ja-JP" sz="1100" dirty="0">
                  <a:latin typeface="メイリオ" panose="020B0604030504040204" pitchFamily="50" charset="-128"/>
                  <a:ea typeface="メイリオ" panose="020B0604030504040204" pitchFamily="50" charset="-128"/>
                </a:rPr>
                <a:t>.11</a:t>
              </a:r>
              <a:r>
                <a:rPr kumimoji="1" lang="ja-JP" altLang="en-US" sz="1100" dirty="0">
                  <a:latin typeface="メイリオ" panose="020B0604030504040204" pitchFamily="50" charset="-128"/>
                  <a:ea typeface="メイリオ" panose="020B0604030504040204" pitchFamily="50" charset="-128"/>
                </a:rPr>
                <a:t>月分から</a:t>
              </a:r>
              <a:endParaRPr kumimoji="1" lang="en-US" altLang="ja-JP" sz="1100" dirty="0">
                <a:latin typeface="メイリオ" panose="020B0604030504040204" pitchFamily="50" charset="-128"/>
                <a:ea typeface="メイリオ" panose="020B0604030504040204" pitchFamily="50" charset="-128"/>
              </a:endParaRPr>
            </a:p>
          </p:txBody>
        </p:sp>
      </p:grpSp>
      <p:pic>
        <p:nvPicPr>
          <p:cNvPr id="28" name="図 27" descr="グラフィカル ユーザー インターフェイス が含まれている画像&#10;&#10;自動的に生成された説明">
            <a:extLst>
              <a:ext uri="{FF2B5EF4-FFF2-40B4-BE49-F238E27FC236}">
                <a16:creationId xmlns:a16="http://schemas.microsoft.com/office/drawing/2014/main" id="{4426FA07-A29C-59B8-E14E-D972985F776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1438" b="68966"/>
          <a:stretch/>
        </p:blipFill>
        <p:spPr>
          <a:xfrm>
            <a:off x="6229079" y="7654"/>
            <a:ext cx="964053" cy="463601"/>
          </a:xfrm>
          <a:prstGeom prst="rect">
            <a:avLst/>
          </a:prstGeom>
        </p:spPr>
      </p:pic>
    </p:spTree>
    <p:extLst>
      <p:ext uri="{BB962C8B-B14F-4D97-AF65-F5344CB8AC3E}">
        <p14:creationId xmlns:p14="http://schemas.microsoft.com/office/powerpoint/2010/main" val="14099270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CC33"/>
        </a:solidFill>
        <a:ln w="28575">
          <a:noFill/>
          <a:round/>
          <a:headEnd/>
          <a:tailEnd/>
        </a:ln>
      </a:spPr>
      <a:bodyPr vert="horz" wrap="square" lIns="144000" tIns="108000" rIns="36000" bIns="0" numCol="1" anchor="ctr" anchorCtr="0" compatLnSpc="1">
        <a:prstTxWarp prst="textNoShape">
          <a:avLst/>
        </a:prstTxWarp>
      </a:bodyPr>
      <a:lstStyle>
        <a:defPPr algn="ctr" fontAlgn="base">
          <a:spcBef>
            <a:spcPct val="0"/>
          </a:spcBef>
          <a:spcAft>
            <a:spcPct val="0"/>
          </a:spcAft>
          <a:defRPr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_activity xmlns="d3eb4e4c-97c6-4d39-bdd4-9f7ce980904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DBD430795A9C6409AD30DC6984B7F2E" ma:contentTypeVersion="14" ma:contentTypeDescription="新しいドキュメントを作成します。" ma:contentTypeScope="" ma:versionID="fb288e66ae4e6407339b8101c7f01c91">
  <xsd:schema xmlns:xsd="http://www.w3.org/2001/XMLSchema" xmlns:xs="http://www.w3.org/2001/XMLSchema" xmlns:p="http://schemas.microsoft.com/office/2006/metadata/properties" xmlns:ns3="d3eb4e4c-97c6-4d39-bdd4-9f7ce980904c" xmlns:ns4="364ff25d-a2a7-4941-878d-11a9e8546b5d" targetNamespace="http://schemas.microsoft.com/office/2006/metadata/properties" ma:root="true" ma:fieldsID="f7681f39af1410953bdcbc2ea4c363b3" ns3:_="" ns4:_="">
    <xsd:import namespace="d3eb4e4c-97c6-4d39-bdd4-9f7ce980904c"/>
    <xsd:import namespace="364ff25d-a2a7-4941-878d-11a9e8546b5d"/>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eb4e4c-97c6-4d39-bdd4-9f7ce98090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4ff25d-a2a7-4941-878d-11a9e8546b5d"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element name="SharingHintHash" ma:index="13"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E0F558-D430-4C2E-ABC2-736BBDE3EE47}">
  <ds:schemaRefs>
    <ds:schemaRef ds:uri="d3eb4e4c-97c6-4d39-bdd4-9f7ce980904c"/>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364ff25d-a2a7-4941-878d-11a9e8546b5d"/>
    <ds:schemaRef ds:uri="http://www.w3.org/XML/1998/namespace"/>
  </ds:schemaRefs>
</ds:datastoreItem>
</file>

<file path=customXml/itemProps2.xml><?xml version="1.0" encoding="utf-8"?>
<ds:datastoreItem xmlns:ds="http://schemas.openxmlformats.org/officeDocument/2006/customXml" ds:itemID="{72D33DA4-A172-4B24-8A1B-48A96AC78C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eb4e4c-97c6-4d39-bdd4-9f7ce980904c"/>
    <ds:schemaRef ds:uri="364ff25d-a2a7-4941-878d-11a9e8546b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AAAA870-562D-470A-97F4-8107A80401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TotalTime>
  <Words>234</Words>
  <Application>Microsoft Office PowerPoint</Application>
  <PresentationFormat>ユーザー設定</PresentationFormat>
  <Paragraphs>105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メイリオ</vt:lpstr>
      <vt:lpstr>Arial</vt:lpstr>
      <vt:lpstr>Calibri</vt:lpstr>
      <vt:lpstr>Office テーマ</vt:lpstr>
      <vt:lpstr>「児童扶養手当」に関する大切なお知らせ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「児童扶養手当」に関する大切なお知らせ</dc:title>
  <cp:lastModifiedBy>l0364</cp:lastModifiedBy>
  <cp:revision>2</cp:revision>
  <dcterms:modified xsi:type="dcterms:W3CDTF">2024-09-09T02:25:49Z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0x010100DDBD430795A9C6409AD30DC6984B7F2E</vt:lpwstr>
  </property>
</Properties>
</file>